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16"/>
  </p:notesMasterIdLst>
  <p:sldIdLst>
    <p:sldId id="256" r:id="rId2"/>
    <p:sldId id="270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63" r:id="rId11"/>
    <p:sldId id="266" r:id="rId12"/>
    <p:sldId id="269" r:id="rId13"/>
    <p:sldId id="271" r:id="rId14"/>
    <p:sldId id="267" r:id="rId15"/>
  </p:sldIdLst>
  <p:sldSz cx="18288000" cy="10287000"/>
  <p:notesSz cx="6858000" cy="9144000"/>
  <p:embeddedFontLst>
    <p:embeddedFont>
      <p:font typeface="Bookman Old Style" panose="02050604050505020204" pitchFamily="18" charset="0"/>
      <p:regular r:id="rId17"/>
      <p:bold r:id="rId18"/>
      <p:italic r:id="rId19"/>
      <p:boldItalic r:id="rId20"/>
    </p:embeddedFont>
    <p:embeddedFont>
      <p:font typeface="Lato Bold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Bold" panose="00000800000000000000" charset="0"/>
      <p:regular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Times New Roman Bold" panose="02020803070505020304" pitchFamily="18" charset="0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5274" autoAdjust="0"/>
  </p:normalViewPr>
  <p:slideViewPr>
    <p:cSldViewPr>
      <p:cViewPr varScale="1">
        <p:scale>
          <a:sx n="57" d="100"/>
          <a:sy n="57" d="100"/>
        </p:scale>
        <p:origin x="965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5EFB0161-AB66-4C7A-8486-3D644CF02E02}" type="datetimeFigureOut">
              <a:rPr lang="en-IN" smtClean="0"/>
              <a:pPr/>
              <a:t>09-08-2025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CDFF3BEE-D2D7-4C88-996F-88ACF0F40F3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206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F3BEE-D2D7-4C88-996F-88ACF0F40F3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29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91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6353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63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3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1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4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6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9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4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1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2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99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4.svg"/><Relationship Id="rId4" Type="http://schemas.openxmlformats.org/officeDocument/2006/relationships/image" Target="../media/image11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7CE4D73A-B1BA-03BF-4529-59F0CDE6265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 rot="-5400000">
            <a:off x="7908798" y="-621248"/>
            <a:ext cx="10589287" cy="11529497"/>
            <a:chOff x="0" y="0"/>
            <a:chExt cx="645920" cy="703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5920" cy="703271"/>
            </a:xfrm>
            <a:custGeom>
              <a:avLst/>
              <a:gdLst/>
              <a:ahLst/>
              <a:cxnLst/>
              <a:rect l="l" t="t" r="r" b="b"/>
              <a:pathLst>
                <a:path w="645920" h="703271">
                  <a:moveTo>
                    <a:pt x="215423" y="19070"/>
                  </a:moveTo>
                  <a:cubicBezTo>
                    <a:pt x="248431" y="7556"/>
                    <a:pt x="286185" y="0"/>
                    <a:pt x="323134" y="0"/>
                  </a:cubicBezTo>
                  <a:cubicBezTo>
                    <a:pt x="360084" y="0"/>
                    <a:pt x="395640" y="6476"/>
                    <a:pt x="428405" y="17990"/>
                  </a:cubicBezTo>
                  <a:cubicBezTo>
                    <a:pt x="429103" y="18350"/>
                    <a:pt x="429800" y="18350"/>
                    <a:pt x="430497" y="18710"/>
                  </a:cubicBezTo>
                  <a:cubicBezTo>
                    <a:pt x="553546" y="64765"/>
                    <a:pt x="644177" y="186379"/>
                    <a:pt x="645920" y="326069"/>
                  </a:cubicBezTo>
                  <a:lnTo>
                    <a:pt x="645920" y="703271"/>
                  </a:lnTo>
                  <a:lnTo>
                    <a:pt x="0" y="703271"/>
                  </a:lnTo>
                  <a:lnTo>
                    <a:pt x="0" y="326349"/>
                  </a:lnTo>
                  <a:cubicBezTo>
                    <a:pt x="1743" y="185660"/>
                    <a:pt x="90980" y="64045"/>
                    <a:pt x="215423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79375"/>
              <a:ext cx="645920" cy="62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061692" y="-272479"/>
            <a:ext cx="10874437" cy="10831959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684" r="-2468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15169" y="1333500"/>
            <a:ext cx="8631051" cy="8597336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DE59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318120" y="7602705"/>
            <a:ext cx="2552456" cy="422315"/>
          </a:xfrm>
          <a:custGeom>
            <a:avLst/>
            <a:gdLst/>
            <a:ahLst/>
            <a:cxnLst/>
            <a:rect l="l" t="t" r="r" b="b"/>
            <a:pathLst>
              <a:path w="2552456" h="422315">
                <a:moveTo>
                  <a:pt x="0" y="0"/>
                </a:moveTo>
                <a:lnTo>
                  <a:pt x="2552456" y="0"/>
                </a:lnTo>
                <a:lnTo>
                  <a:pt x="2552456" y="422316"/>
                </a:lnTo>
                <a:lnTo>
                  <a:pt x="0" y="422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25872" y="3293809"/>
            <a:ext cx="5809646" cy="399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6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Taxi Fare Forecasting Using Machine Learning and Big Data Technologies.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9263" y="1374035"/>
            <a:ext cx="5609960" cy="7538931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401" r="-5140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686800" y="896574"/>
            <a:ext cx="9520193" cy="105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MODEL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A2D1E3-1005-98E3-F295-698C0E63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199" y="2654796"/>
            <a:ext cx="9412537" cy="6258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41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626186" y="8877300"/>
            <a:ext cx="5323627" cy="51816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747697" y="-2654273"/>
            <a:ext cx="6885726" cy="57851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78000"/>
                  </a:srgbClr>
                </a:gs>
                <a:gs pos="100000">
                  <a:srgbClr val="FF914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30020" y="528275"/>
            <a:ext cx="8721375" cy="101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3"/>
              </a:lnSpc>
              <a:spcBef>
                <a:spcPct val="0"/>
              </a:spcBef>
            </a:pPr>
            <a:r>
              <a:rPr lang="en-US" sz="6017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INTERFACE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8CF349-5155-A069-0056-76F4DFDA3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70702"/>
            <a:ext cx="12762645" cy="8225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65FD15-0C49-5F1B-5B61-97B3DF57D9A4}"/>
              </a:ext>
            </a:extLst>
          </p:cNvPr>
          <p:cNvSpPr txBox="1"/>
          <p:nvPr/>
        </p:nvSpPr>
        <p:spPr>
          <a:xfrm>
            <a:off x="360055" y="3083172"/>
            <a:ext cx="2895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an open-source Python library that makes it easy to create and share custom web apps for machine learning and data science. </a:t>
            </a:r>
          </a:p>
          <a:p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using </a:t>
            </a:r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Streamlit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 can quickly build and deploy powerful data applications.</a:t>
            </a:r>
            <a:endParaRPr lang="en-IN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B2197-3415-007A-F748-33823B09D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CA91061D-9B7C-B716-4FC3-73B4D6A44231}"/>
              </a:ext>
            </a:extLst>
          </p:cNvPr>
          <p:cNvSpPr txBox="1"/>
          <p:nvPr/>
        </p:nvSpPr>
        <p:spPr>
          <a:xfrm>
            <a:off x="4800600" y="80688"/>
            <a:ext cx="9142494" cy="1039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23"/>
              </a:lnSpc>
              <a:spcBef>
                <a:spcPct val="0"/>
              </a:spcBef>
            </a:pPr>
            <a:r>
              <a:rPr lang="en-US" sz="6017" dirty="0">
                <a:latin typeface="League Spartan"/>
                <a:ea typeface="League Spartan"/>
                <a:cs typeface="League Spartan"/>
                <a:sym typeface="League Spartan"/>
              </a:rPr>
              <a:t>TABLEAU 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8364199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3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30BAB30-D926-7159-0047-4FBE2A2BB0EA}"/>
              </a:ext>
            </a:extLst>
          </p:cNvPr>
          <p:cNvSpPr/>
          <p:nvPr/>
        </p:nvSpPr>
        <p:spPr>
          <a:xfrm>
            <a:off x="0" y="0"/>
            <a:ext cx="18962687" cy="1050851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D4D82-FE4C-4666-14CF-B33E0BB49322}"/>
              </a:ext>
            </a:extLst>
          </p:cNvPr>
          <p:cNvSpPr txBox="1"/>
          <p:nvPr/>
        </p:nvSpPr>
        <p:spPr>
          <a:xfrm>
            <a:off x="1645920" y="1866900"/>
            <a:ext cx="13106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 </a:t>
            </a:r>
            <a:endParaRPr lang="en-IN" sz="4400" b="1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  <a:p>
            <a:r>
              <a:rPr lang="en-IN" sz="4400" b="1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</a:t>
            </a:r>
            <a:r>
              <a:rPr lang="en-IN" sz="4400" b="1" dirty="0" err="1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Github</a:t>
            </a:r>
            <a:r>
              <a:rPr lang="en-IN" sz="4400" b="1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 Link:</a:t>
            </a:r>
            <a:r>
              <a:rPr lang="en-IN" sz="4400" dirty="0">
                <a:latin typeface="Poppins Bold" panose="00000800000000000000" charset="0"/>
                <a:cs typeface="Poppins Bold" panose="00000800000000000000" charset="0"/>
              </a:rPr>
              <a:t> </a:t>
            </a:r>
          </a:p>
          <a:p>
            <a:endParaRPr lang="en-IN" dirty="0"/>
          </a:p>
          <a:p>
            <a:r>
              <a:rPr lang="en-IN" dirty="0">
                <a:solidFill>
                  <a:schemeClr val="bg1"/>
                </a:solidFill>
              </a:rPr>
              <a:t>     </a:t>
            </a:r>
            <a:r>
              <a:rPr lang="en-I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 https://github.com/Reetu-Mishra/Taxi_Fare_Prediction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3E74B-96AE-221A-3E9E-D818AA4C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58" y="2341840"/>
            <a:ext cx="966922" cy="99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49AF6-E19A-EB2C-9825-8FDD8B1F7850}"/>
              </a:ext>
            </a:extLst>
          </p:cNvPr>
          <p:cNvSpPr txBox="1"/>
          <p:nvPr/>
        </p:nvSpPr>
        <p:spPr>
          <a:xfrm>
            <a:off x="1584960" y="5143500"/>
            <a:ext cx="17514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 Google Drive Link:</a:t>
            </a:r>
          </a:p>
          <a:p>
            <a:endParaRPr lang="en-US" sz="32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         -  </a:t>
            </a:r>
            <a:r>
              <a:rPr lang="en-US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https://drive.google.com/drive/folders/1rgwoe4LgdkhxyrRS6RCluk8ITNcssGLv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587BC766-5AD1-98B1-FBDF-3646E7DF7CF0}"/>
              </a:ext>
            </a:extLst>
          </p:cNvPr>
          <p:cNvGrpSpPr/>
          <p:nvPr/>
        </p:nvGrpSpPr>
        <p:grpSpPr>
          <a:xfrm>
            <a:off x="15087600" y="7353300"/>
            <a:ext cx="5323627" cy="5181600"/>
            <a:chOff x="0" y="0"/>
            <a:chExt cx="812800" cy="812800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27D5F916-9967-C03E-C719-5A7910895B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2B285E4-19DE-D9F6-324B-B1A8CE5FBC8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E48108E4-67F5-799C-D5D9-10E55ECE2694}"/>
              </a:ext>
            </a:extLst>
          </p:cNvPr>
          <p:cNvGrpSpPr/>
          <p:nvPr/>
        </p:nvGrpSpPr>
        <p:grpSpPr>
          <a:xfrm>
            <a:off x="-2803488" y="-3340881"/>
            <a:ext cx="5332657" cy="5454942"/>
            <a:chOff x="0" y="0"/>
            <a:chExt cx="812800" cy="8128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0DEC5AC-52B6-BB55-31AD-03588EC91F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78000"/>
                  </a:srgbClr>
                </a:gs>
                <a:gs pos="100000">
                  <a:srgbClr val="FF914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00D4651-B189-A975-BDEA-EBD164B278F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ECCB621-BAA6-62AF-44CB-AE2108F152BB}"/>
              </a:ext>
            </a:extLst>
          </p:cNvPr>
          <p:cNvSpPr txBox="1"/>
          <p:nvPr/>
        </p:nvSpPr>
        <p:spPr>
          <a:xfrm>
            <a:off x="5562600" y="419100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Important Links</a:t>
            </a:r>
            <a:endParaRPr lang="en-IN" sz="48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8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245857" cy="10287000"/>
            <a:chOff x="0" y="0"/>
            <a:chExt cx="217174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1748" cy="2709333"/>
            </a:xfrm>
            <a:custGeom>
              <a:avLst/>
              <a:gdLst/>
              <a:ahLst/>
              <a:cxnLst/>
              <a:rect l="l" t="t" r="r" b="b"/>
              <a:pathLst>
                <a:path w="2171748" h="2709333">
                  <a:moveTo>
                    <a:pt x="0" y="0"/>
                  </a:moveTo>
                  <a:lnTo>
                    <a:pt x="2171748" y="0"/>
                  </a:lnTo>
                  <a:lnTo>
                    <a:pt x="21717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8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7174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25147" y="3340840"/>
            <a:ext cx="230385" cy="3605321"/>
            <a:chOff x="0" y="0"/>
            <a:chExt cx="60678" cy="949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678" cy="949550"/>
            </a:xfrm>
            <a:custGeom>
              <a:avLst/>
              <a:gdLst/>
              <a:ahLst/>
              <a:cxnLst/>
              <a:rect l="l" t="t" r="r" b="b"/>
              <a:pathLst>
                <a:path w="60678" h="949550">
                  <a:moveTo>
                    <a:pt x="30339" y="0"/>
                  </a:moveTo>
                  <a:lnTo>
                    <a:pt x="30339" y="0"/>
                  </a:lnTo>
                  <a:cubicBezTo>
                    <a:pt x="38385" y="0"/>
                    <a:pt x="46102" y="3196"/>
                    <a:pt x="51792" y="8886"/>
                  </a:cubicBezTo>
                  <a:cubicBezTo>
                    <a:pt x="57481" y="14576"/>
                    <a:pt x="60678" y="22292"/>
                    <a:pt x="60678" y="30339"/>
                  </a:cubicBezTo>
                  <a:lnTo>
                    <a:pt x="60678" y="919211"/>
                  </a:lnTo>
                  <a:cubicBezTo>
                    <a:pt x="60678" y="927257"/>
                    <a:pt x="57481" y="934974"/>
                    <a:pt x="51792" y="940664"/>
                  </a:cubicBezTo>
                  <a:cubicBezTo>
                    <a:pt x="46102" y="946353"/>
                    <a:pt x="38385" y="949550"/>
                    <a:pt x="30339" y="949550"/>
                  </a:cubicBezTo>
                  <a:lnTo>
                    <a:pt x="30339" y="949550"/>
                  </a:lnTo>
                  <a:cubicBezTo>
                    <a:pt x="13583" y="949550"/>
                    <a:pt x="0" y="935966"/>
                    <a:pt x="0" y="919211"/>
                  </a:cubicBezTo>
                  <a:lnTo>
                    <a:pt x="0" y="30339"/>
                  </a:lnTo>
                  <a:cubicBezTo>
                    <a:pt x="0" y="13583"/>
                    <a:pt x="13583" y="0"/>
                    <a:pt x="30339" y="0"/>
                  </a:cubicBezTo>
                  <a:close/>
                </a:path>
              </a:pathLst>
            </a:custGeom>
            <a:solidFill>
              <a:srgbClr val="FFF766">
                <a:alpha val="5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0678" cy="9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69609" y="3860060"/>
            <a:ext cx="133032" cy="2566879"/>
            <a:chOff x="0" y="0"/>
            <a:chExt cx="35037" cy="6760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037" cy="676050"/>
            </a:xfrm>
            <a:custGeom>
              <a:avLst/>
              <a:gdLst/>
              <a:ahLst/>
              <a:cxnLst/>
              <a:rect l="l" t="t" r="r" b="b"/>
              <a:pathLst>
                <a:path w="35037" h="676050">
                  <a:moveTo>
                    <a:pt x="17519" y="0"/>
                  </a:moveTo>
                  <a:lnTo>
                    <a:pt x="17519" y="0"/>
                  </a:lnTo>
                  <a:cubicBezTo>
                    <a:pt x="27194" y="0"/>
                    <a:pt x="35037" y="7843"/>
                    <a:pt x="35037" y="17519"/>
                  </a:cubicBezTo>
                  <a:lnTo>
                    <a:pt x="35037" y="658532"/>
                  </a:lnTo>
                  <a:cubicBezTo>
                    <a:pt x="35037" y="663178"/>
                    <a:pt x="33191" y="667634"/>
                    <a:pt x="29906" y="670919"/>
                  </a:cubicBezTo>
                  <a:cubicBezTo>
                    <a:pt x="26621" y="674205"/>
                    <a:pt x="22165" y="676050"/>
                    <a:pt x="17519" y="676050"/>
                  </a:cubicBezTo>
                  <a:lnTo>
                    <a:pt x="17519" y="676050"/>
                  </a:lnTo>
                  <a:cubicBezTo>
                    <a:pt x="12872" y="676050"/>
                    <a:pt x="8416" y="674205"/>
                    <a:pt x="5131" y="670919"/>
                  </a:cubicBezTo>
                  <a:cubicBezTo>
                    <a:pt x="1846" y="667634"/>
                    <a:pt x="0" y="663178"/>
                    <a:pt x="0" y="658532"/>
                  </a:cubicBezTo>
                  <a:lnTo>
                    <a:pt x="0" y="17519"/>
                  </a:lnTo>
                  <a:cubicBezTo>
                    <a:pt x="0" y="12872"/>
                    <a:pt x="1846" y="8416"/>
                    <a:pt x="5131" y="5131"/>
                  </a:cubicBezTo>
                  <a:cubicBezTo>
                    <a:pt x="8416" y="1846"/>
                    <a:pt x="12872" y="0"/>
                    <a:pt x="17519" y="0"/>
                  </a:cubicBezTo>
                  <a:close/>
                </a:path>
              </a:pathLst>
            </a:custGeom>
            <a:solidFill>
              <a:srgbClr val="FFF766">
                <a:alpha val="5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5037" cy="72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82566" y="3860060"/>
            <a:ext cx="133032" cy="2566879"/>
            <a:chOff x="0" y="0"/>
            <a:chExt cx="35037" cy="6760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037" cy="676050"/>
            </a:xfrm>
            <a:custGeom>
              <a:avLst/>
              <a:gdLst/>
              <a:ahLst/>
              <a:cxnLst/>
              <a:rect l="l" t="t" r="r" b="b"/>
              <a:pathLst>
                <a:path w="35037" h="676050">
                  <a:moveTo>
                    <a:pt x="17519" y="0"/>
                  </a:moveTo>
                  <a:lnTo>
                    <a:pt x="17519" y="0"/>
                  </a:lnTo>
                  <a:cubicBezTo>
                    <a:pt x="27194" y="0"/>
                    <a:pt x="35037" y="7843"/>
                    <a:pt x="35037" y="17519"/>
                  </a:cubicBezTo>
                  <a:lnTo>
                    <a:pt x="35037" y="658532"/>
                  </a:lnTo>
                  <a:cubicBezTo>
                    <a:pt x="35037" y="663178"/>
                    <a:pt x="33191" y="667634"/>
                    <a:pt x="29906" y="670919"/>
                  </a:cubicBezTo>
                  <a:cubicBezTo>
                    <a:pt x="26621" y="674205"/>
                    <a:pt x="22165" y="676050"/>
                    <a:pt x="17519" y="676050"/>
                  </a:cubicBezTo>
                  <a:lnTo>
                    <a:pt x="17519" y="676050"/>
                  </a:lnTo>
                  <a:cubicBezTo>
                    <a:pt x="12872" y="676050"/>
                    <a:pt x="8416" y="674205"/>
                    <a:pt x="5131" y="670919"/>
                  </a:cubicBezTo>
                  <a:cubicBezTo>
                    <a:pt x="1846" y="667634"/>
                    <a:pt x="0" y="663178"/>
                    <a:pt x="0" y="658532"/>
                  </a:cubicBezTo>
                  <a:lnTo>
                    <a:pt x="0" y="17519"/>
                  </a:lnTo>
                  <a:cubicBezTo>
                    <a:pt x="0" y="12872"/>
                    <a:pt x="1846" y="8416"/>
                    <a:pt x="5131" y="5131"/>
                  </a:cubicBezTo>
                  <a:cubicBezTo>
                    <a:pt x="8416" y="1846"/>
                    <a:pt x="12872" y="0"/>
                    <a:pt x="17519" y="0"/>
                  </a:cubicBezTo>
                  <a:close/>
                </a:path>
              </a:pathLst>
            </a:custGeom>
            <a:solidFill>
              <a:srgbClr val="FFF766">
                <a:alpha val="5098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5037" cy="72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2910" y="1758809"/>
            <a:ext cx="7600036" cy="107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7"/>
              </a:lnSpc>
              <a:spcBef>
                <a:spcPct val="0"/>
              </a:spcBef>
            </a:pPr>
            <a:r>
              <a:rPr lang="en-US" sz="6298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6BC93AE-16FA-988C-3416-7AF04CC5DBA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47CFB-C8F7-0AAC-7098-517E85F4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95300"/>
            <a:ext cx="13142120" cy="891540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Group No.10</a:t>
            </a:r>
            <a:br>
              <a:rPr lang="en-IN" b="1" dirty="0">
                <a:solidFill>
                  <a:schemeClr val="bg1"/>
                </a:solidFill>
              </a:rPr>
            </a:br>
            <a:br>
              <a:rPr lang="en-IN" b="1" dirty="0">
                <a:solidFill>
                  <a:schemeClr val="bg1"/>
                </a:solidFill>
              </a:rPr>
            </a:br>
            <a:br>
              <a:rPr lang="en-IN" b="1" dirty="0">
                <a:solidFill>
                  <a:schemeClr val="bg1"/>
                </a:solidFill>
              </a:rPr>
            </a:br>
            <a:r>
              <a:rPr lang="en-IN" sz="4000" b="1" dirty="0">
                <a:solidFill>
                  <a:schemeClr val="bg1"/>
                </a:solidFill>
                <a:latin typeface="+mn-lt"/>
              </a:rPr>
              <a:t>Monika </a:t>
            </a:r>
            <a:r>
              <a:rPr lang="en-IN" sz="4000" b="1" dirty="0" err="1">
                <a:solidFill>
                  <a:schemeClr val="bg1"/>
                </a:solidFill>
                <a:latin typeface="+mn-lt"/>
              </a:rPr>
              <a:t>Banothe</a:t>
            </a:r>
            <a:r>
              <a:rPr lang="en-IN" sz="4000" b="1" dirty="0">
                <a:solidFill>
                  <a:schemeClr val="bg1"/>
                </a:solidFill>
                <a:latin typeface="+mn-lt"/>
              </a:rPr>
              <a:t> (250243025007)</a:t>
            </a: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r>
              <a:rPr lang="en-IN" sz="4000" b="1" dirty="0">
                <a:solidFill>
                  <a:schemeClr val="bg1"/>
                </a:solidFill>
                <a:latin typeface="+mn-lt"/>
              </a:rPr>
              <a:t>Pranita </a:t>
            </a:r>
            <a:r>
              <a:rPr lang="en-IN" sz="4000" b="1" dirty="0" err="1">
                <a:solidFill>
                  <a:schemeClr val="bg1"/>
                </a:solidFill>
                <a:latin typeface="+mn-lt"/>
              </a:rPr>
              <a:t>Khollam</a:t>
            </a:r>
            <a:r>
              <a:rPr lang="en-IN" sz="4000" b="1" dirty="0">
                <a:solidFill>
                  <a:schemeClr val="bg1"/>
                </a:solidFill>
                <a:latin typeface="+mn-lt"/>
              </a:rPr>
              <a:t>(250243025017)</a:t>
            </a: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r>
              <a:rPr lang="en-IN" sz="4000" b="1" dirty="0">
                <a:solidFill>
                  <a:schemeClr val="bg1"/>
                </a:solidFill>
                <a:latin typeface="+mn-lt"/>
              </a:rPr>
              <a:t>Nidhi Naithani (250243025021)</a:t>
            </a: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r>
              <a:rPr lang="en-IN" sz="4000" b="1" dirty="0">
                <a:solidFill>
                  <a:schemeClr val="bg1"/>
                </a:solidFill>
                <a:latin typeface="+mn-lt"/>
              </a:rPr>
              <a:t>REETU Mishra (250243025027)</a:t>
            </a: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br>
              <a:rPr lang="en-IN" sz="4000" b="1" dirty="0">
                <a:solidFill>
                  <a:schemeClr val="bg1"/>
                </a:solidFill>
                <a:latin typeface="+mn-lt"/>
              </a:rPr>
            </a:br>
            <a:br>
              <a:rPr lang="en-IN" sz="4000" b="1" dirty="0">
                <a:solidFill>
                  <a:schemeClr val="bg1"/>
                </a:solidFill>
              </a:rPr>
            </a:br>
            <a:br>
              <a:rPr lang="en-IN" sz="4000" b="1" dirty="0">
                <a:solidFill>
                  <a:schemeClr val="bg1"/>
                </a:solidFill>
              </a:rPr>
            </a:br>
            <a:r>
              <a:rPr lang="en-IN" sz="4000" b="1" dirty="0">
                <a:solidFill>
                  <a:schemeClr val="bg1"/>
                </a:solidFill>
              </a:rPr>
              <a:t>Guided By:</a:t>
            </a:r>
            <a:br>
              <a:rPr lang="en-IN" sz="4000" b="1" dirty="0">
                <a:solidFill>
                  <a:schemeClr val="bg1"/>
                </a:solidFill>
              </a:rPr>
            </a:br>
            <a:r>
              <a:rPr lang="en-IN" sz="4000" b="1" dirty="0">
                <a:solidFill>
                  <a:schemeClr val="bg1"/>
                </a:solidFill>
              </a:rPr>
              <a:t>Milind Kapse sir</a:t>
            </a:r>
            <a:b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2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46973" y="-989960"/>
            <a:ext cx="9397878" cy="939787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13214" y="1507715"/>
            <a:ext cx="7440415" cy="7411351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C3D8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8306089"/>
            <a:ext cx="1086173" cy="10861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7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71787" y="8306089"/>
            <a:ext cx="1086173" cy="10861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6000"/>
                  </a:srgbClr>
                </a:gs>
                <a:gs pos="100000">
                  <a:srgbClr val="3533CD">
                    <a:alpha val="76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5039291" y="8306089"/>
            <a:ext cx="1086173" cy="108617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7568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4496204" y="8306089"/>
            <a:ext cx="1086173" cy="10861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6000"/>
                  </a:srgbClr>
                </a:gs>
                <a:gs pos="100000">
                  <a:srgbClr val="3533CD">
                    <a:alpha val="7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388279" flipH="1">
            <a:off x="9978029" y="3675626"/>
            <a:ext cx="7315200" cy="2184454"/>
          </a:xfrm>
          <a:custGeom>
            <a:avLst/>
            <a:gdLst/>
            <a:ahLst/>
            <a:cxnLst/>
            <a:rect l="l" t="t" r="r" b="b"/>
            <a:pathLst>
              <a:path w="7315200" h="2184454">
                <a:moveTo>
                  <a:pt x="7315200" y="0"/>
                </a:moveTo>
                <a:lnTo>
                  <a:pt x="0" y="0"/>
                </a:lnTo>
                <a:lnTo>
                  <a:pt x="0" y="2184454"/>
                </a:lnTo>
                <a:lnTo>
                  <a:pt x="7315200" y="218445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962025"/>
            <a:ext cx="4789891" cy="58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  <a:spcBef>
                <a:spcPct val="0"/>
              </a:spcBef>
            </a:pPr>
            <a:r>
              <a:rPr lang="en-US" sz="3379" b="1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ABOUT OUR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39622"/>
            <a:ext cx="6074825" cy="104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3360792"/>
            <a:ext cx="7730078" cy="13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7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This project focuses on predicting taxi fares in New York City using historical data from 2020. 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employing machine learning techniques, we seek to enhance the accuracy of fare estimates and analyze key factors that influence pricing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9132" y="6469196"/>
            <a:ext cx="7508584" cy="132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7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The dataset contains essential trip details such as pickup/drop-off locations, trip distance, passenger count, and payment information. </a:t>
            </a:r>
          </a:p>
          <a:p>
            <a:pPr marL="0" lvl="0" indent="0" algn="l">
              <a:lnSpc>
                <a:spcPts val="2587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5355415"/>
            <a:ext cx="6074825" cy="104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 rot="5400000">
            <a:off x="1693497" y="7865697"/>
            <a:ext cx="727805" cy="2057400"/>
          </a:xfrm>
          <a:custGeom>
            <a:avLst/>
            <a:gdLst/>
            <a:ahLst/>
            <a:cxnLst/>
            <a:rect l="l" t="t" r="r" b="b"/>
            <a:pathLst>
              <a:path w="727805" h="2057400">
                <a:moveTo>
                  <a:pt x="0" y="0"/>
                </a:moveTo>
                <a:lnTo>
                  <a:pt x="727806" y="0"/>
                </a:lnTo>
                <a:lnTo>
                  <a:pt x="72780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590295" y="3290121"/>
            <a:ext cx="1016875" cy="10168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90295" y="4633879"/>
            <a:ext cx="1016875" cy="10168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90295" y="5980004"/>
            <a:ext cx="1016875" cy="10168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792743" y="3574604"/>
            <a:ext cx="611979" cy="581380"/>
          </a:xfrm>
          <a:custGeom>
            <a:avLst/>
            <a:gdLst/>
            <a:ahLst/>
            <a:cxnLst/>
            <a:rect l="l" t="t" r="r" b="b"/>
            <a:pathLst>
              <a:path w="611979" h="581380">
                <a:moveTo>
                  <a:pt x="0" y="0"/>
                </a:moveTo>
                <a:lnTo>
                  <a:pt x="611979" y="0"/>
                </a:lnTo>
                <a:lnTo>
                  <a:pt x="611979" y="581380"/>
                </a:lnTo>
                <a:lnTo>
                  <a:pt x="0" y="58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856358" y="4875144"/>
            <a:ext cx="548364" cy="536711"/>
          </a:xfrm>
          <a:custGeom>
            <a:avLst/>
            <a:gdLst/>
            <a:ahLst/>
            <a:cxnLst/>
            <a:rect l="l" t="t" r="r" b="b"/>
            <a:pathLst>
              <a:path w="548364" h="536711">
                <a:moveTo>
                  <a:pt x="0" y="0"/>
                </a:moveTo>
                <a:lnTo>
                  <a:pt x="548364" y="0"/>
                </a:lnTo>
                <a:lnTo>
                  <a:pt x="548364" y="536712"/>
                </a:lnTo>
                <a:lnTo>
                  <a:pt x="0" y="536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841881" y="6207131"/>
            <a:ext cx="577317" cy="562622"/>
          </a:xfrm>
          <a:custGeom>
            <a:avLst/>
            <a:gdLst/>
            <a:ahLst/>
            <a:cxnLst/>
            <a:rect l="l" t="t" r="r" b="b"/>
            <a:pathLst>
              <a:path w="577317" h="562622">
                <a:moveTo>
                  <a:pt x="0" y="0"/>
                </a:moveTo>
                <a:lnTo>
                  <a:pt x="577317" y="0"/>
                </a:lnTo>
                <a:lnTo>
                  <a:pt x="577317" y="562621"/>
                </a:lnTo>
                <a:lnTo>
                  <a:pt x="0" y="5626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 rot="20726333">
            <a:off x="8752918" y="144444"/>
            <a:ext cx="9498502" cy="9461399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24801" r="-2480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3" name="TextBox 23"/>
          <p:cNvSpPr txBox="1"/>
          <p:nvPr/>
        </p:nvSpPr>
        <p:spPr>
          <a:xfrm>
            <a:off x="1028700" y="1466748"/>
            <a:ext cx="7124700" cy="1052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3360792"/>
            <a:ext cx="5753100" cy="4380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</a:p>
          <a:p>
            <a:pPr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 algn="l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Data Pre-Processing</a:t>
            </a:r>
          </a:p>
          <a:p>
            <a:pPr algn="l"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Data Modelling</a:t>
            </a:r>
          </a:p>
          <a:p>
            <a:pPr marL="342900" indent="-342900">
              <a:lnSpc>
                <a:spcPts val="2587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 algn="l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Data Visualization</a:t>
            </a:r>
          </a:p>
          <a:p>
            <a:pPr marL="342900" indent="-342900" algn="l">
              <a:lnSpc>
                <a:spcPts val="2587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87"/>
              </a:lnSpc>
            </a:pPr>
            <a:endParaRPr lang="en-US" sz="36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 algn="l">
              <a:lnSpc>
                <a:spcPts val="2587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5400000">
            <a:off x="4889352" y="-3526724"/>
            <a:ext cx="10546610" cy="17600058"/>
            <a:chOff x="0" y="0"/>
            <a:chExt cx="677066" cy="11298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7066" cy="1129880"/>
            </a:xfrm>
            <a:custGeom>
              <a:avLst/>
              <a:gdLst/>
              <a:ahLst/>
              <a:cxnLst/>
              <a:rect l="l" t="t" r="r" b="b"/>
              <a:pathLst>
                <a:path w="677066" h="1129880">
                  <a:moveTo>
                    <a:pt x="225811" y="19070"/>
                  </a:moveTo>
                  <a:cubicBezTo>
                    <a:pt x="260410" y="7556"/>
                    <a:pt x="299985" y="0"/>
                    <a:pt x="338715" y="0"/>
                  </a:cubicBezTo>
                  <a:cubicBezTo>
                    <a:pt x="377448" y="0"/>
                    <a:pt x="414717" y="6476"/>
                    <a:pt x="449063" y="17990"/>
                  </a:cubicBezTo>
                  <a:cubicBezTo>
                    <a:pt x="449795" y="18350"/>
                    <a:pt x="450525" y="18350"/>
                    <a:pt x="451256" y="18710"/>
                  </a:cubicBezTo>
                  <a:cubicBezTo>
                    <a:pt x="580238" y="64765"/>
                    <a:pt x="675240" y="186379"/>
                    <a:pt x="677066" y="335545"/>
                  </a:cubicBezTo>
                  <a:lnTo>
                    <a:pt x="677066" y="1129880"/>
                  </a:lnTo>
                  <a:lnTo>
                    <a:pt x="0" y="1129880"/>
                  </a:lnTo>
                  <a:lnTo>
                    <a:pt x="0" y="336135"/>
                  </a:lnTo>
                  <a:cubicBezTo>
                    <a:pt x="1827" y="185660"/>
                    <a:pt x="95367" y="64045"/>
                    <a:pt x="225811" y="190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79375"/>
              <a:ext cx="677066" cy="1050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1" y="38100"/>
            <a:ext cx="18962687" cy="1050851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10825" y="184161"/>
            <a:ext cx="2691328" cy="683159"/>
          </a:xfrm>
          <a:custGeom>
            <a:avLst/>
            <a:gdLst/>
            <a:ahLst/>
            <a:cxnLst/>
            <a:rect l="l" t="t" r="r" b="b"/>
            <a:pathLst>
              <a:path w="2691328" h="683159">
                <a:moveTo>
                  <a:pt x="0" y="0"/>
                </a:moveTo>
                <a:lnTo>
                  <a:pt x="2691328" y="0"/>
                </a:lnTo>
                <a:lnTo>
                  <a:pt x="2691328" y="683159"/>
                </a:lnTo>
                <a:lnTo>
                  <a:pt x="0" y="68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42624" y="495300"/>
            <a:ext cx="14003583" cy="9301879"/>
          </a:xfrm>
          <a:custGeom>
            <a:avLst/>
            <a:gdLst/>
            <a:ahLst/>
            <a:cxnLst/>
            <a:rect l="l" t="t" r="r" b="b"/>
            <a:pathLst>
              <a:path w="11707380" h="9301879">
                <a:moveTo>
                  <a:pt x="0" y="0"/>
                </a:moveTo>
                <a:lnTo>
                  <a:pt x="11707380" y="0"/>
                </a:lnTo>
                <a:lnTo>
                  <a:pt x="11707380" y="9301879"/>
                </a:lnTo>
                <a:lnTo>
                  <a:pt x="0" y="9301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3695" y="3122170"/>
            <a:ext cx="4484900" cy="5199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7"/>
              </a:lnSpc>
            </a:pPr>
            <a:r>
              <a:rPr lang="en-US" sz="38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</a:t>
            </a:r>
          </a:p>
          <a:p>
            <a:pPr algn="l">
              <a:lnSpc>
                <a:spcPts val="5457"/>
              </a:lnSpc>
            </a:pPr>
            <a:r>
              <a:rPr lang="en-US" sz="38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PIPELINE </a:t>
            </a:r>
          </a:p>
          <a:p>
            <a:pPr algn="l">
              <a:lnSpc>
                <a:spcPts val="5457"/>
              </a:lnSpc>
            </a:pPr>
            <a:r>
              <a:rPr lang="en-US" sz="38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</a:t>
            </a:r>
          </a:p>
          <a:p>
            <a:pPr algn="l">
              <a:lnSpc>
                <a:spcPts val="5457"/>
              </a:lnSpc>
            </a:pPr>
            <a:r>
              <a:rPr lang="en-US" sz="38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MACHINE LEARNING ARCHITECTURE</a:t>
            </a:r>
          </a:p>
          <a:p>
            <a:pPr algn="l">
              <a:lnSpc>
                <a:spcPts val="8537"/>
              </a:lnSpc>
              <a:spcBef>
                <a:spcPct val="0"/>
              </a:spcBef>
            </a:pPr>
            <a:endParaRPr lang="en-US" sz="3898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D195087-52D9-C955-28EF-CBF277687049}"/>
              </a:ext>
            </a:extLst>
          </p:cNvPr>
          <p:cNvSpPr/>
          <p:nvPr/>
        </p:nvSpPr>
        <p:spPr>
          <a:xfrm>
            <a:off x="0" y="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err="1"/>
              <a:t>i</a:t>
            </a:r>
            <a:endParaRPr lang="en-IN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8306089"/>
            <a:ext cx="1086173" cy="10861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>
                <a:alpha val="75686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1787" y="8306089"/>
            <a:ext cx="1086173" cy="10861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6000"/>
                  </a:srgbClr>
                </a:gs>
                <a:gs pos="100000">
                  <a:srgbClr val="3533CD">
                    <a:alpha val="76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181100"/>
            <a:ext cx="15354300" cy="541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37"/>
              </a:lnSpc>
            </a:pPr>
            <a:r>
              <a:rPr lang="en-US" sz="609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Collection</a:t>
            </a:r>
          </a:p>
          <a:p>
            <a:pPr algn="l">
              <a:lnSpc>
                <a:spcPts val="8537"/>
              </a:lnSpc>
            </a:pPr>
            <a:r>
              <a:rPr lang="en-US" sz="2000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is taken from Kaggle. </a:t>
            </a:r>
          </a:p>
          <a:p>
            <a:pPr algn="l">
              <a:lnSpc>
                <a:spcPts val="8537"/>
              </a:lnSpc>
            </a:pPr>
            <a:r>
              <a:rPr lang="en-US" sz="2000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contains following fields :</a:t>
            </a:r>
          </a:p>
          <a:p>
            <a:pPr algn="l">
              <a:lnSpc>
                <a:spcPts val="8537"/>
              </a:lnSpc>
            </a:pPr>
            <a:r>
              <a:rPr lang="en-US" sz="2000" dirty="0"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8537"/>
              </a:lnSpc>
              <a:spcBef>
                <a:spcPct val="0"/>
              </a:spcBef>
            </a:pPr>
            <a:endParaRPr lang="en-US" sz="6098" dirty="0">
              <a:solidFill>
                <a:srgbClr val="1D1A1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EF65B1-78A6-676F-EA6B-C3135896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2" y="4838700"/>
            <a:ext cx="15212831" cy="3110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4018" y="3934673"/>
            <a:ext cx="10647253" cy="106472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533576"/>
            <a:ext cx="10523498" cy="1039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23"/>
              </a:lnSpc>
              <a:spcBef>
                <a:spcPct val="0"/>
              </a:spcBef>
            </a:pPr>
            <a:r>
              <a:rPr lang="en-US" sz="6017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01913" y="2999703"/>
            <a:ext cx="6741846" cy="7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Hadoop: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Put data on HDFS.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1913" y="4218491"/>
            <a:ext cx="6741846" cy="370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 </a:t>
            </a:r>
            <a:r>
              <a:rPr lang="en-US" sz="2069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PySpark</a:t>
            </a:r>
            <a:r>
              <a:rPr lang="en-US" sz="206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Hive table creation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 nulls and columns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 Negative values</a:t>
            </a:r>
          </a:p>
          <a:p>
            <a:pPr lvl="0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Engineering:  Creating time category</a:t>
            </a:r>
          </a:p>
          <a:p>
            <a:pPr lvl="0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Encoding time category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206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3172717" y="-1105135"/>
            <a:ext cx="10647253" cy="106472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78000"/>
                  </a:srgbClr>
                </a:gs>
                <a:gs pos="100000">
                  <a:srgbClr val="FF914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08230" y="6934361"/>
            <a:ext cx="6820959" cy="109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7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Preprocessed data file: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Loading the clean preprocessed data for further analysis into google drive.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93703" y="3710719"/>
            <a:ext cx="611979" cy="581380"/>
          </a:xfrm>
          <a:custGeom>
            <a:avLst/>
            <a:gdLst/>
            <a:ahLst/>
            <a:cxnLst/>
            <a:rect l="l" t="t" r="r" b="b"/>
            <a:pathLst>
              <a:path w="611979" h="581380">
                <a:moveTo>
                  <a:pt x="0" y="0"/>
                </a:moveTo>
                <a:lnTo>
                  <a:pt x="611979" y="0"/>
                </a:lnTo>
                <a:lnTo>
                  <a:pt x="611979" y="581380"/>
                </a:lnTo>
                <a:lnTo>
                  <a:pt x="0" y="58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57318" y="6585198"/>
            <a:ext cx="548364" cy="536711"/>
          </a:xfrm>
          <a:custGeom>
            <a:avLst/>
            <a:gdLst/>
            <a:ahLst/>
            <a:cxnLst/>
            <a:rect l="l" t="t" r="r" b="b"/>
            <a:pathLst>
              <a:path w="548364" h="536711">
                <a:moveTo>
                  <a:pt x="0" y="0"/>
                </a:moveTo>
                <a:lnTo>
                  <a:pt x="548364" y="0"/>
                </a:lnTo>
                <a:lnTo>
                  <a:pt x="548364" y="536711"/>
                </a:lnTo>
                <a:lnTo>
                  <a:pt x="0" y="536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35301" y="8056214"/>
            <a:ext cx="592397" cy="487247"/>
          </a:xfrm>
          <a:custGeom>
            <a:avLst/>
            <a:gdLst/>
            <a:ahLst/>
            <a:cxnLst/>
            <a:rect l="l" t="t" r="r" b="b"/>
            <a:pathLst>
              <a:path w="592397" h="487247">
                <a:moveTo>
                  <a:pt x="0" y="0"/>
                </a:moveTo>
                <a:lnTo>
                  <a:pt x="592397" y="0"/>
                </a:lnTo>
                <a:lnTo>
                  <a:pt x="592397" y="487247"/>
                </a:lnTo>
                <a:lnTo>
                  <a:pt x="0" y="48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75536" y="5127219"/>
            <a:ext cx="545523" cy="600076"/>
          </a:xfrm>
          <a:custGeom>
            <a:avLst/>
            <a:gdLst/>
            <a:ahLst/>
            <a:cxnLst/>
            <a:rect l="l" t="t" r="r" b="b"/>
            <a:pathLst>
              <a:path w="545523" h="600076">
                <a:moveTo>
                  <a:pt x="0" y="0"/>
                </a:moveTo>
                <a:lnTo>
                  <a:pt x="545524" y="0"/>
                </a:lnTo>
                <a:lnTo>
                  <a:pt x="545524" y="600075"/>
                </a:lnTo>
                <a:lnTo>
                  <a:pt x="0" y="600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932150"/>
            <a:ext cx="2192604" cy="326150"/>
          </a:xfrm>
          <a:custGeom>
            <a:avLst/>
            <a:gdLst/>
            <a:ahLst/>
            <a:cxnLst/>
            <a:rect l="l" t="t" r="r" b="b"/>
            <a:pathLst>
              <a:path w="2192604" h="326150">
                <a:moveTo>
                  <a:pt x="0" y="0"/>
                </a:moveTo>
                <a:lnTo>
                  <a:pt x="2192604" y="0"/>
                </a:lnTo>
                <a:lnTo>
                  <a:pt x="2192604" y="326150"/>
                </a:lnTo>
                <a:lnTo>
                  <a:pt x="0" y="32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46494" y="578220"/>
            <a:ext cx="8710677" cy="1965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37"/>
              </a:lnSpc>
              <a:spcBef>
                <a:spcPct val="0"/>
              </a:spcBef>
            </a:pPr>
            <a:r>
              <a:rPr lang="en-US" sz="4400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MODELLING</a:t>
            </a:r>
          </a:p>
          <a:p>
            <a:pPr algn="l">
              <a:lnSpc>
                <a:spcPts val="7837"/>
              </a:lnSpc>
              <a:spcBef>
                <a:spcPct val="0"/>
              </a:spcBef>
            </a:pPr>
            <a:endParaRPr lang="en-US" sz="4400" dirty="0">
              <a:solidFill>
                <a:srgbClr val="1D1A1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0586" y="2666369"/>
            <a:ext cx="7269013" cy="983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87"/>
              </a:lnSpc>
              <a:spcBef>
                <a:spcPct val="0"/>
              </a:spcBef>
            </a:pPr>
            <a:r>
              <a:rPr lang="en-US" sz="184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184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(Extreme Gradient Boosting) is a popular and efficient gradient 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boosting</a:t>
            </a:r>
            <a:r>
              <a:rPr lang="en-US" sz="184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algorithm. It is very</a:t>
            </a:r>
            <a:r>
              <a:rPr lang="en-IN" sz="185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fast and accurate.</a:t>
            </a:r>
            <a:endParaRPr lang="en-US" sz="185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2348" y="4671325"/>
            <a:ext cx="6184252" cy="1314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8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KNN is a supervised machine learning  model that 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makes predictions based on the K number of closest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neighbours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0" lvl="0" indent="0" algn="l">
              <a:lnSpc>
                <a:spcPts val="2587"/>
              </a:lnSpc>
              <a:spcBef>
                <a:spcPct val="0"/>
              </a:spcBef>
            </a:pPr>
            <a:endParaRPr lang="en-US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115631" y="5656153"/>
            <a:ext cx="9208774" cy="102870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791928" y="952500"/>
            <a:ext cx="7519923" cy="7490548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4665" r="-2466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DDF0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35380" y="1809935"/>
            <a:ext cx="1948815" cy="523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</a:t>
            </a:r>
            <a:endParaRPr lang="en-US" sz="299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3794" y="4025737"/>
            <a:ext cx="4639411" cy="51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F2B54-C41C-3080-602E-E1EBFA6506E8}"/>
              </a:ext>
            </a:extLst>
          </p:cNvPr>
          <p:cNvSpPr txBox="1"/>
          <p:nvPr/>
        </p:nvSpPr>
        <p:spPr>
          <a:xfrm>
            <a:off x="808988" y="6329227"/>
            <a:ext cx="5896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Poppins Bold" panose="00000800000000000000" charset="0"/>
                <a:cs typeface="Poppins Bold" panose="00000800000000000000" charset="0"/>
              </a:rPr>
              <a:t>GradientBoostingRegression</a:t>
            </a:r>
            <a:endParaRPr lang="en-IN" sz="30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FCBD-C632-E5B6-16CE-1A5509F320C2}"/>
              </a:ext>
            </a:extLst>
          </p:cNvPr>
          <p:cNvSpPr txBox="1"/>
          <p:nvPr/>
        </p:nvSpPr>
        <p:spPr>
          <a:xfrm>
            <a:off x="786764" y="7238802"/>
            <a:ext cx="790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Gradient Boosting Regression is a powerful ensemble machine learning technique used for regression tasks. It builds a strong predictor by combining many weak models (usually decision trees), each one correcting the errors of the previous one.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5" grpId="0"/>
      <p:bldP spid="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0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85800" y="905563"/>
            <a:ext cx="6248400" cy="8007403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401" r="-5140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166600" y="905563"/>
            <a:ext cx="9520193" cy="105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7"/>
              </a:lnSpc>
              <a:spcBef>
                <a:spcPct val="0"/>
              </a:spcBef>
            </a:pPr>
            <a:r>
              <a:rPr lang="en-US" sz="6098" dirty="0">
                <a:solidFill>
                  <a:srgbClr val="1D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8626" y="3490706"/>
            <a:ext cx="9771975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CatBoost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high-performance, open-source gradient boosting algorithm. It excels in handling datasets with categorical features and is used for classification, regression, and ranking tasks.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CatBoost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known for its accuracy, speed, and robustness.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38626" y="2636333"/>
            <a:ext cx="1807131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CatBoost</a:t>
            </a:r>
            <a:endParaRPr lang="en-US" sz="299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38626" y="5285997"/>
            <a:ext cx="1855113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LightGBM</a:t>
            </a:r>
            <a:endParaRPr lang="en-US" sz="299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14636" y="6068055"/>
            <a:ext cx="9771975" cy="131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LightGBM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(Light Gradient Boosting Machine) is another gradient boosting framework, known for its speed and efficiency. It uses tree-based learning algorithms and supports parallel and GPU learning.</a:t>
            </a:r>
          </a:p>
          <a:p>
            <a:pPr marL="0" lvl="0" indent="0" algn="l">
              <a:lnSpc>
                <a:spcPts val="2896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14636" y="7405344"/>
            <a:ext cx="6425164" cy="523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 Tree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62749" y="8362282"/>
            <a:ext cx="9771975" cy="94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Poppins"/>
                <a:ea typeface="Poppins"/>
                <a:cs typeface="Poppins"/>
              </a:rPr>
              <a:t>Decision tree is a supervised learning algorithm used for both classification and regression tasks. It has a hierarchical tree structure which consists of a root node, branches, internal nodes and leaf nodes. </a:t>
            </a:r>
            <a:endParaRPr lang="en-US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2242</TotalTime>
  <Words>490</Words>
  <Application>Microsoft Office PowerPoint</Application>
  <PresentationFormat>Custom</PresentationFormat>
  <Paragraphs>74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League Spartan</vt:lpstr>
      <vt:lpstr>Times New Roman Bold</vt:lpstr>
      <vt:lpstr>Tahoma</vt:lpstr>
      <vt:lpstr>Lato Bold</vt:lpstr>
      <vt:lpstr>Rockwell</vt:lpstr>
      <vt:lpstr>Poppins</vt:lpstr>
      <vt:lpstr>Bookman Old Style</vt:lpstr>
      <vt:lpstr>Poppins Bold</vt:lpstr>
      <vt:lpstr>Arial</vt:lpstr>
      <vt:lpstr>Damask</vt:lpstr>
      <vt:lpstr>PowerPoint Presentation</vt:lpstr>
      <vt:lpstr>Group No.10   Monika Banothe (250243025007) Pranita Khollam(250243025017) Nidhi Naithani (250243025021) REETU Mishra (250243025027)    Guided By: Milind Kapse sir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Fare Prediction</dc:title>
  <dc:creator>Trisha De</dc:creator>
  <cp:lastModifiedBy>Belhekar</cp:lastModifiedBy>
  <cp:revision>57</cp:revision>
  <dcterms:created xsi:type="dcterms:W3CDTF">2006-08-16T00:00:00Z</dcterms:created>
  <dcterms:modified xsi:type="dcterms:W3CDTF">2025-08-09T06:34:30Z</dcterms:modified>
  <dc:identifier>DAGemhaX3Nk</dc:identifier>
</cp:coreProperties>
</file>